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Roboto Medium" panose="020B0600000101010101" charset="0"/>
      <p:bold r:id="rId11"/>
    </p:embeddedFont>
    <p:embeddedFont>
      <p:font typeface="Pretendard Regular" panose="020B0600000101010101" charset="-127"/>
      <p:regular r:id="rId12"/>
    </p:embeddedFont>
    <p:embeddedFont>
      <p:font typeface="Pretendard Medium" panose="020B0600000101010101" charset="-127"/>
      <p:bold r:id="rId13"/>
    </p:embeddedFont>
    <p:embeddedFont>
      <p:font typeface="Pretendard SemiBold" panose="020B0600000101010101" charset="-127"/>
      <p:bold r:id="rId14"/>
    </p:embeddedFont>
    <p:embeddedFont>
      <p:font typeface="Bebas" panose="020B0600000101010101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210 OmniGothic 030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210 OmniGothic 040" panose="020B0600000101010101" charset="-127"/>
      <p:regular r:id="rId23"/>
    </p:embeddedFont>
    <p:embeddedFont>
      <p:font typeface="Roboto Light" panose="020B0600000101010101" charset="0"/>
      <p:regular r:id="rId24"/>
    </p:embeddedFont>
    <p:embeddedFont>
      <p:font typeface="Roboto" panose="020B0600000101010101" charset="0"/>
      <p:regular r:id="rId25"/>
    </p:embeddedFont>
    <p:embeddedFont>
      <p:font typeface="Pretendard Bold" panose="020B0600000101010101" charset="-127"/>
      <p:bold r:id="rId26"/>
    </p:embeddedFont>
    <p:embeddedFont>
      <p:font typeface="210 OmniGothic 050" panose="020B0600000101010101" charset="-127"/>
      <p:regular r:id="rId27"/>
    </p:embeddedFont>
    <p:embeddedFont>
      <p:font typeface="Montserrat Bold" panose="020B0600000101010101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50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5422900"/>
            <a:ext cx="651510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5422900"/>
            <a:ext cx="6515100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5422900"/>
            <a:ext cx="4495800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21150" y="3505200"/>
            <a:ext cx="9575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5500" y="1714500"/>
            <a:ext cx="9766300" cy="209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Road </a:t>
            </a:r>
            <a:r>
              <a:rPr lang="en-US" sz="11800" b="0" i="0" u="none" strike="noStrike" dirty="0" smtClean="0">
                <a:solidFill>
                  <a:srgbClr val="252525"/>
                </a:solidFill>
                <a:latin typeface="Bebas"/>
              </a:rPr>
              <a:t> Plan</a:t>
            </a:r>
            <a:endParaRPr lang="en-US" sz="118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2025.01.17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1500" dirty="0" smtClean="0">
                <a:solidFill>
                  <a:srgbClr val="454545"/>
                </a:solidFill>
                <a:ea typeface="210 OmniGothic 030"/>
              </a:rPr>
              <a:t>홈페이지 기획</a:t>
            </a:r>
            <a:r>
              <a:rPr lang="ko-KR" sz="1500" b="0" i="0" u="none" strike="noStrike" dirty="0" smtClean="0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2730500"/>
            <a:ext cx="414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473200"/>
            <a:ext cx="3556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0" y="5524500"/>
            <a:ext cx="29083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0" y="33909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5245100"/>
            <a:ext cx="5588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9004300"/>
            <a:ext cx="5588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39500" y="35179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200" y="1816100"/>
            <a:ext cx="289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252525"/>
                </a:solidFill>
                <a:latin typeface="Bebas"/>
              </a:rPr>
              <a:t>Contents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70000" y="339090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요구사항 분석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462000" y="4216400"/>
            <a:ext cx="3835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252525"/>
                </a:solidFill>
                <a:ea typeface="Pretendard SemiBold"/>
              </a:rPr>
              <a:t>요구사항 구체화 </a:t>
            </a: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66600" y="6070600"/>
            <a:ext cx="5207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252525"/>
                </a:solidFill>
                <a:ea typeface="Pretendard SemiBold"/>
              </a:rPr>
              <a:t>아키텍쳐</a:t>
            </a:r>
            <a:r>
              <a:rPr lang="en-US" altLang="ko-KR" sz="2600" dirty="0" smtClean="0">
                <a:solidFill>
                  <a:srgbClr val="252525"/>
                </a:solidFill>
                <a:ea typeface="Pretendard SemiBold"/>
              </a:rPr>
              <a:t>, </a:t>
            </a:r>
            <a:r>
              <a:rPr lang="ko-KR" altLang="en-US" sz="2600" dirty="0" err="1" smtClean="0">
                <a:solidFill>
                  <a:srgbClr val="252525"/>
                </a:solidFill>
                <a:ea typeface="Pretendard SemiBold"/>
              </a:rPr>
              <a:t>기술스텍</a:t>
            </a:r>
            <a:r>
              <a:rPr lang="en-US" altLang="ko-KR" sz="2600" dirty="0" smtClean="0">
                <a:solidFill>
                  <a:srgbClr val="252525"/>
                </a:solidFill>
                <a:ea typeface="Pretendard SemiBold"/>
              </a:rPr>
              <a:t>,</a:t>
            </a:r>
          </a:p>
          <a:p>
            <a:pPr lvl="0" algn="r">
              <a:lnSpc>
                <a:spcPct val="99600"/>
              </a:lnSpc>
            </a:pPr>
            <a:r>
              <a:rPr lang="ko-KR" altLang="en-US" sz="2600" dirty="0" smtClean="0">
                <a:solidFill>
                  <a:srgbClr val="252525"/>
                </a:solidFill>
                <a:ea typeface="Pretendard SemiBold"/>
              </a:rPr>
              <a:t>데이터베이스 설계</a:t>
            </a: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85900" y="8204200"/>
            <a:ext cx="3009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2200" y="9232900"/>
            <a:ext cx="3848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Professional matching service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28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AOR </a:t>
            </a: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64900" y="53721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77600" y="9131300"/>
            <a:ext cx="431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04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35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4500" y="3632200"/>
            <a:ext cx="2692400" cy="25400"/>
          </a:xfrm>
          <a:prstGeom prst="rect">
            <a:avLst/>
          </a:prstGeom>
        </p:spPr>
      </p:pic>
      <p:sp>
        <p:nvSpPr>
          <p:cNvPr id="37" name="TextBox 20"/>
          <p:cNvSpPr txBox="1"/>
          <p:nvPr/>
        </p:nvSpPr>
        <p:spPr>
          <a:xfrm>
            <a:off x="14046200" y="5240506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252525"/>
                </a:solidFill>
                <a:ea typeface="Pretendard SemiBold"/>
              </a:rPr>
              <a:t>시스템 </a:t>
            </a:r>
            <a:r>
              <a:rPr lang="ko-KR" altLang="en-US" sz="3200" dirty="0" smtClean="0">
                <a:solidFill>
                  <a:srgbClr val="252525"/>
                </a:solidFill>
                <a:ea typeface="Pretendard SemiBold"/>
              </a:rPr>
              <a:t>설계</a:t>
            </a:r>
            <a:endParaRPr lang="ko-KR" sz="320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3665200" y="73406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600" b="1" dirty="0" smtClean="0">
                <a:solidFill>
                  <a:srgbClr val="252525"/>
                </a:solidFill>
                <a:ea typeface="Pretendard SemiBold"/>
              </a:rPr>
              <a:t>UI/ UX</a:t>
            </a:r>
            <a:endParaRPr lang="ko-KR" sz="36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3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4381500"/>
            <a:ext cx="1905000" cy="25400"/>
          </a:xfrm>
          <a:prstGeom prst="rect">
            <a:avLst/>
          </a:prstGeom>
        </p:spPr>
      </p:pic>
      <p:sp>
        <p:nvSpPr>
          <p:cNvPr id="40" name="TextBox 20"/>
          <p:cNvSpPr txBox="1"/>
          <p:nvPr/>
        </p:nvSpPr>
        <p:spPr>
          <a:xfrm>
            <a:off x="14046200" y="824230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600" dirty="0" smtClean="0">
                <a:solidFill>
                  <a:srgbClr val="252525"/>
                </a:solidFill>
                <a:ea typeface="Pretendard SemiBold"/>
              </a:rPr>
              <a:t>모듈</a:t>
            </a:r>
            <a:r>
              <a:rPr lang="ko-KR" altLang="en-US" sz="28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600" dirty="0" err="1" smtClean="0">
                <a:solidFill>
                  <a:srgbClr val="252525"/>
                </a:solidFill>
                <a:ea typeface="Pretendard SemiBold"/>
              </a:rPr>
              <a:t>기능</a:t>
            </a:r>
            <a:r>
              <a:rPr lang="ko-KR" altLang="en-US" sz="2600" dirty="0" err="1" smtClean="0">
                <a:solidFill>
                  <a:srgbClr val="252525"/>
                </a:solidFill>
                <a:ea typeface="Pretendard SemiBold"/>
              </a:rPr>
              <a:t>설계</a:t>
            </a: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1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6426200"/>
            <a:ext cx="1905000" cy="25400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0" y="7518400"/>
            <a:ext cx="2908300" cy="25400"/>
          </a:xfrm>
          <a:prstGeom prst="rect">
            <a:avLst/>
          </a:prstGeom>
        </p:spPr>
      </p:pic>
      <p:pic>
        <p:nvPicPr>
          <p:cNvPr id="4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7239000"/>
            <a:ext cx="558800" cy="558800"/>
          </a:xfrm>
          <a:prstGeom prst="rect">
            <a:avLst/>
          </a:prstGeom>
        </p:spPr>
      </p:pic>
      <p:sp>
        <p:nvSpPr>
          <p:cNvPr id="44" name="TextBox 29"/>
          <p:cNvSpPr txBox="1"/>
          <p:nvPr/>
        </p:nvSpPr>
        <p:spPr>
          <a:xfrm>
            <a:off x="11264900" y="73660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03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45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8407400"/>
            <a:ext cx="1905000" cy="25400"/>
          </a:xfrm>
          <a:prstGeom prst="rect">
            <a:avLst/>
          </a:prstGeom>
        </p:spPr>
      </p:pic>
      <p:sp>
        <p:nvSpPr>
          <p:cNvPr id="46" name="TextBox 20"/>
          <p:cNvSpPr txBox="1"/>
          <p:nvPr/>
        </p:nvSpPr>
        <p:spPr>
          <a:xfrm>
            <a:off x="13741400" y="90170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데이터  </a:t>
            </a:r>
            <a:r>
              <a:rPr lang="ko-KR" altLang="en-US" sz="3200" b="1" dirty="0" err="1" smtClean="0">
                <a:solidFill>
                  <a:srgbClr val="252525"/>
                </a:solidFill>
                <a:ea typeface="Pretendard SemiBold"/>
              </a:rPr>
              <a:t>로직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 설계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0" y="9232900"/>
            <a:ext cx="2908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701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직업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교육과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훈련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수요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증가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네트워킹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기회의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부족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기업의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인재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발굴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어려움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전문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직업인과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예비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직업인을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매칭하는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서비스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필요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01.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아이템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선정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배경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및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필요성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Professional matching 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Medium"/>
              </a:rPr>
              <a:t>Miri company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0960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5300" y="65278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5300" y="69596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1765300"/>
            <a:ext cx="7899400" cy="171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3695700"/>
            <a:ext cx="7899400" cy="171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5626100"/>
            <a:ext cx="7899400" cy="171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7543800"/>
            <a:ext cx="7899400" cy="171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2959100"/>
            <a:ext cx="7277100" cy="504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5867400"/>
            <a:ext cx="11303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700" y="2108200"/>
            <a:ext cx="10414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300" y="4025900"/>
            <a:ext cx="10541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7785100"/>
            <a:ext cx="11430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8623300"/>
            <a:ext cx="7137400" cy="60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02.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시장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규모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및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성장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가능성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Professional matching service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06700" y="8737600"/>
            <a:ext cx="3695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성인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교육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시장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규모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98200" y="22479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210 OmniGothic 040"/>
              </a:rPr>
              <a:t>교육</a:t>
            </a:r>
            <a:r>
              <a:rPr lang="en-US" sz="2200" b="0" i="0" u="none" strike="noStrike" dirty="0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210 OmniGothic 040"/>
              </a:rPr>
              <a:t>시장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210 OmniGothic 040"/>
              </a:rPr>
              <a:t>규모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98200" y="2768600"/>
            <a:ext cx="5803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성인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교육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매년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15%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이상의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성장률을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기록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98200" y="40005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시장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성장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98200" y="4521200"/>
            <a:ext cx="58039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20XX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교육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플랫폼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수요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급증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, 20XX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년까지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규모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3,000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억원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98200" y="60706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입력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98200" y="6591300"/>
            <a:ext cx="5803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가능성을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피력하세요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49000" y="79883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입력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49000" y="8509000"/>
            <a:ext cx="57658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가능성을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피력하세요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Medium"/>
              </a:rPr>
              <a:t>Miri company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62100"/>
            <a:ext cx="79629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676900"/>
            <a:ext cx="79629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562100"/>
            <a:ext cx="79629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5676900"/>
            <a:ext cx="79629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785100" y="4191000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32900" y="4191000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85100" y="5676900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232900" y="5676900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15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969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18415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969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92200" y="990600"/>
            <a:ext cx="354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03. SWOT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51800" y="43307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6100" y="43434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6400" y="57912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5791200"/>
            <a:ext cx="96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18034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59309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18034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Weaknesses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0300" y="5930900"/>
            <a:ext cx="1219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Threats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강점을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입력해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주세요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40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SWOT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은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중요한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의사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결정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시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참고할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수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있는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중요한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자료입니다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40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페이지는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본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서비스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방향성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설정에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도움을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줄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수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 dirty="0">
                <a:solidFill>
                  <a:srgbClr val="353535"/>
                </a:solidFill>
                <a:ea typeface="Pretendard Medium"/>
              </a:rPr>
              <a:t>있습니다</a:t>
            </a:r>
            <a:r>
              <a:rPr lang="en-US" sz="1800" b="0" i="0" u="none" strike="noStrike" dirty="0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283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약점을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입력해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주세요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283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SWOT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은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중요한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의사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결정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참고할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있는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중요한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자료입니다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283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페이지는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본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방향성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설정에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도움을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있습니다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40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기회을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입력해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주세요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240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SWOT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은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중요한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의사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결정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참고할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있는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중요한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자료입니다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40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페이지는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본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방향성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설정에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도움을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있습니다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283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위협을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입력해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주세요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283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SWOT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은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중요한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의사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결정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참고할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있는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중요한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자료입니다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283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페이지는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본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방향성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설정에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도움을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있습니다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Professional matching service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Medium"/>
              </a:rPr>
              <a:t>Miri company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6764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5880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04.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비즈니스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모델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매칭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 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서비스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본</a:t>
            </a:r>
            <a:r>
              <a:rPr lang="en-US" sz="2000" b="0" i="0" u="none" strike="noStrike">
                <a:solidFill>
                  <a:srgbClr val="000000"/>
                </a:solidFill>
                <a:latin typeface="210 OmniGothic 050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비즈니스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모델은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기업이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가치를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창출하고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수익을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올리는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방식을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설명하는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핵심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요소입니다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비즈니스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전략을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입력해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핵심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아이디어와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전략을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간결하게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요약하여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제시하는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것이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중요합니다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수익구조를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설명해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지</a:t>
            </a:r>
            <a:r>
              <a:rPr lang="en-US" sz="2000" b="0" i="0" u="none" strike="noStrike">
                <a:solidFill>
                  <a:srgbClr val="000000"/>
                </a:solidFill>
                <a:latin typeface="210 OmniGothic 050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100">
                <a:solidFill>
                  <a:srgbClr val="000000"/>
                </a:solidFill>
                <a:ea typeface="210 OmniGothic 050"/>
              </a:rPr>
              <a:t>플랫폼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시각적인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자료나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그래픽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요소를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활용하여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보여주는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것도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효과적입니다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비즈니스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전략을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입력해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997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복잡한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용어나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개념은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최대한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쉽게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표현하는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것이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좋습니다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사업모델에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대해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설명해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고</a:t>
            </a:r>
            <a:r>
              <a:rPr lang="en-US" sz="2000" b="0" i="0" u="none" strike="noStrike">
                <a:solidFill>
                  <a:srgbClr val="000000"/>
                </a:solidFill>
                <a:latin typeface="210 OmniGothic 050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Professional matching service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Medium"/>
              </a:rPr>
              <a:t>Miri company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3695700"/>
            <a:ext cx="161290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613400"/>
            <a:ext cx="161290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7531100"/>
            <a:ext cx="16129000" cy="952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05.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자금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조달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구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정부지원금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100">
                <a:solidFill>
                  <a:srgbClr val="F1EDE5"/>
                </a:solidFill>
                <a:ea typeface="210 OmniGothic 050"/>
              </a:rPr>
              <a:t>세부내역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자기자본금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02400" y="40005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92000" y="40005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차입금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02400" y="4965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92000" y="496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정책자금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02400" y="59182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텍스트를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입력해주세요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02400" y="687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텍스트를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입력해주세요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02400" y="78359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92000" y="78359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9200" y="877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텍스트를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입력해주세요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02400" y="8775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Professional matching service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Medium"/>
              </a:rPr>
              <a:t>Miri company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6642100"/>
            <a:ext cx="184785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8547100"/>
            <a:ext cx="386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8547100"/>
            <a:ext cx="386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0" y="8547100"/>
            <a:ext cx="3860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3009900"/>
            <a:ext cx="3784600" cy="436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700" y="3009900"/>
            <a:ext cx="3784600" cy="436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4100" y="3009900"/>
            <a:ext cx="3784600" cy="436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54600" y="1778000"/>
            <a:ext cx="317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300" y="1778000"/>
            <a:ext cx="317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06.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미리컴퍼니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팀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Professional matching 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Medium"/>
              </a:rPr>
              <a:t>Miri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47800" y="977900"/>
            <a:ext cx="3073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B0A690"/>
                </a:solidFill>
                <a:latin typeface="210 OmniGothic 030"/>
              </a:rPr>
              <a:t>* </a:t>
            </a:r>
            <a:r>
              <a:rPr lang="ko-KR" sz="1100" b="0" i="0" u="none" strike="noStrike">
                <a:solidFill>
                  <a:srgbClr val="B0A690"/>
                </a:solidFill>
                <a:ea typeface="210 OmniGothic 030"/>
              </a:rPr>
              <a:t>페이지</a:t>
            </a:r>
            <a:r>
              <a:rPr lang="en-US" sz="1100" b="0" i="0" u="none" strike="noStrike">
                <a:solidFill>
                  <a:srgbClr val="B0A690"/>
                </a:solidFill>
                <a:latin typeface="210 OmniGothic 030"/>
              </a:rPr>
              <a:t> </a:t>
            </a:r>
            <a:r>
              <a:rPr lang="ko-KR" sz="1100" b="0" i="0" u="none" strike="noStrike">
                <a:solidFill>
                  <a:srgbClr val="B0A690"/>
                </a:solidFill>
                <a:ea typeface="210 OmniGothic 030"/>
              </a:rPr>
              <a:t>내</a:t>
            </a:r>
            <a:r>
              <a:rPr lang="en-US" sz="1100" b="0" i="0" u="none" strike="noStrike">
                <a:solidFill>
                  <a:srgbClr val="B0A690"/>
                </a:solidFill>
                <a:latin typeface="210 OmniGothic 030"/>
              </a:rPr>
              <a:t> </a:t>
            </a:r>
            <a:r>
              <a:rPr lang="ko-KR" sz="1100" b="0" i="0" u="none" strike="noStrike">
                <a:solidFill>
                  <a:srgbClr val="B0A690"/>
                </a:solidFill>
                <a:ea typeface="210 OmniGothic 030"/>
              </a:rPr>
              <a:t>인물</a:t>
            </a:r>
            <a:r>
              <a:rPr lang="en-US" sz="1100" b="0" i="0" u="none" strike="noStrike">
                <a:solidFill>
                  <a:srgbClr val="B0A690"/>
                </a:solidFill>
                <a:latin typeface="210 OmniGothic 030"/>
              </a:rPr>
              <a:t> </a:t>
            </a:r>
            <a:r>
              <a:rPr lang="ko-KR" sz="1100" b="0" i="0" u="none" strike="noStrike">
                <a:solidFill>
                  <a:srgbClr val="B0A690"/>
                </a:solidFill>
                <a:ea typeface="210 OmniGothic 030"/>
              </a:rPr>
              <a:t>사진은</a:t>
            </a:r>
            <a:r>
              <a:rPr lang="en-US" sz="1100" b="0" i="0" u="none" strike="noStrike">
                <a:solidFill>
                  <a:srgbClr val="B0A690"/>
                </a:solidFill>
                <a:latin typeface="210 OmniGothic 030"/>
              </a:rPr>
              <a:t> </a:t>
            </a:r>
            <a:r>
              <a:rPr lang="ko-KR" sz="1100" b="0" i="0" u="none" strike="noStrike">
                <a:solidFill>
                  <a:srgbClr val="B0A690"/>
                </a:solidFill>
                <a:ea typeface="210 OmniGothic 030"/>
              </a:rPr>
              <a:t>샘플이미지</a:t>
            </a:r>
            <a:r>
              <a:rPr lang="en-US" sz="1100" b="0" i="0" u="none" strike="noStrike">
                <a:solidFill>
                  <a:srgbClr val="B0A690"/>
                </a:solidFill>
                <a:latin typeface="210 OmniGothic 030"/>
              </a:rPr>
              <a:t> </a:t>
            </a:r>
            <a:r>
              <a:rPr lang="ko-KR" sz="1100" b="0" i="0" u="none" strike="noStrike">
                <a:solidFill>
                  <a:srgbClr val="B0A690"/>
                </a:solidFill>
                <a:ea typeface="210 OmniGothic 030"/>
              </a:rPr>
              <a:t>입니다</a:t>
            </a:r>
            <a:r>
              <a:rPr lang="en-US" sz="1100" b="0" i="0" u="none" strike="noStrike">
                <a:solidFill>
                  <a:srgbClr val="B0A690"/>
                </a:solidFill>
                <a:latin typeface="210 OmniGothic 03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97400" y="1892300"/>
            <a:ext cx="9080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THEFACESHOP INKLIPQUID"/>
              </a:rPr>
              <a:t>이곳에</a:t>
            </a:r>
            <a:r>
              <a:rPr lang="en-US" sz="3600" b="0" i="0" u="none" strike="noStrike">
                <a:solidFill>
                  <a:srgbClr val="353535"/>
                </a:solidFill>
                <a:latin typeface="THEFACESHOP INKLIPQUID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THEFACESHOP INKLIPQUID"/>
              </a:rPr>
              <a:t>어떤</a:t>
            </a:r>
            <a:r>
              <a:rPr lang="en-US" sz="3600" b="0" i="0" u="none" strike="noStrike">
                <a:solidFill>
                  <a:srgbClr val="353535"/>
                </a:solidFill>
                <a:latin typeface="THEFACESHOP INKLIPQUID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THEFACESHOP INKLIPQUID"/>
              </a:rPr>
              <a:t>비전과</a:t>
            </a:r>
            <a:r>
              <a:rPr lang="en-US" sz="3600" b="0" i="0" u="none" strike="noStrike">
                <a:solidFill>
                  <a:srgbClr val="353535"/>
                </a:solidFill>
                <a:latin typeface="THEFACESHOP INKLIPQUID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THEFACESHOP INKLIPQUID"/>
              </a:rPr>
              <a:t>목표의</a:t>
            </a:r>
            <a:r>
              <a:rPr lang="en-US" sz="3600" b="0" i="0" u="none" strike="noStrike">
                <a:solidFill>
                  <a:srgbClr val="353535"/>
                </a:solidFill>
                <a:latin typeface="THEFACESHOP INKLIPQUID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THEFACESHOP INKLIPQUID"/>
              </a:rPr>
              <a:t>팀인지</a:t>
            </a:r>
            <a:r>
              <a:rPr lang="en-US" sz="3600" b="0" i="0" u="none" strike="noStrike">
                <a:solidFill>
                  <a:srgbClr val="353535"/>
                </a:solidFill>
                <a:latin typeface="THEFACESHOP INKLIPQUID"/>
              </a:rPr>
              <a:t> </a:t>
            </a:r>
            <a:r>
              <a:rPr lang="ko-KR" sz="3600" b="0" i="0" u="none" strike="noStrike">
                <a:solidFill>
                  <a:srgbClr val="353535"/>
                </a:solidFill>
                <a:ea typeface="THEFACESHOP INKLIPQUID"/>
              </a:rPr>
              <a:t>소개</a:t>
            </a:r>
            <a:r>
              <a:rPr lang="en-US" sz="3600" b="0" i="0" u="none" strike="noStrike">
                <a:solidFill>
                  <a:srgbClr val="353535"/>
                </a:solidFill>
                <a:latin typeface="THEFACESHOP INKLIPQUID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THEFACESHOP INKLIPQUID"/>
              </a:rPr>
              <a:t>문구를</a:t>
            </a:r>
            <a:r>
              <a:rPr lang="en-US" sz="3600" b="0" i="0" u="none" strike="noStrike">
                <a:solidFill>
                  <a:srgbClr val="353535"/>
                </a:solidFill>
                <a:latin typeface="THEFACESHOP INKLIPQUID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THEFACESHOP INKLIPQUID"/>
              </a:rPr>
              <a:t>적어주세요</a:t>
            </a:r>
            <a:r>
              <a:rPr lang="en-US" sz="3600" b="0" i="0" u="none" strike="noStrike">
                <a:solidFill>
                  <a:srgbClr val="353535"/>
                </a:solidFill>
                <a:latin typeface="THEFACESHOP INKLIPQUI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FBF7F1"/>
                </a:solidFill>
                <a:latin typeface="Roboto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28900" y="7734300"/>
            <a:ext cx="927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DFDFD"/>
                </a:solidFill>
                <a:ea typeface="210 OmniGothic 040"/>
              </a:rPr>
              <a:t>대표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64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전략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기획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및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영업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담당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195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DFDFD"/>
                </a:solidFill>
                <a:ea typeface="210 OmniGothic 050"/>
              </a:rPr>
              <a:t>김미리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304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이곳은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작성칸입니다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관련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해당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사업에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도움될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10500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DFDFD"/>
                </a:solidFill>
                <a:ea typeface="210 OmniGothic 040"/>
              </a:rPr>
              <a:t>개발자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723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제품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개발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담당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170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DFDFD"/>
                </a:solidFill>
                <a:ea typeface="210 OmniGothic 050"/>
              </a:rPr>
              <a:t>박미리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136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이곳은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작성칸입니다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관련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해당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사업에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도움될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90500" y="7734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DFDFD"/>
                </a:solidFill>
                <a:ea typeface="210 OmniGothic 040"/>
              </a:rPr>
              <a:t>디자이너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047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제품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및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콘텐츠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디자인</a:t>
            </a:r>
            <a:r>
              <a:rPr lang="en-US" sz="1700" b="0" i="0" u="none" strike="noStrike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>
                <a:solidFill>
                  <a:srgbClr val="FDFDFD"/>
                </a:solidFill>
                <a:ea typeface="210 OmniGothic 030"/>
              </a:rPr>
              <a:t>담당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145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DFDFD"/>
                </a:solidFill>
                <a:ea typeface="210 OmniGothic 050"/>
              </a:rPr>
              <a:t>나미리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587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이곳은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작성칸입니다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관련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해당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사업에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도움될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66800" y="1752600"/>
          <a:ext cx="16154400" cy="7175500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사업명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1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2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3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4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5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6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7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8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9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10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11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210 OmniGothic 050"/>
                        </a:rPr>
                        <a:t>12</a:t>
                      </a:r>
                      <a:r>
                        <a:rPr lang="ko-KR" sz="1600" b="0" i="0" u="none" strike="noStrike">
                          <a:solidFill>
                            <a:srgbClr val="FFFFFF"/>
                          </a:solidFill>
                          <a:ea typeface="210 OmniGothic 050"/>
                        </a:rPr>
                        <a:t>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서비스</a:t>
                      </a:r>
                      <a:r>
                        <a:rPr lang="en-US" sz="1600" b="0" i="0" u="none" strike="noStrike">
                          <a:solidFill>
                            <a:srgbClr val="FBF7F1"/>
                          </a:solidFill>
                          <a:latin typeface="210 OmniGothic 050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최종</a:t>
                      </a:r>
                      <a:r>
                        <a:rPr lang="en-US" sz="1600" b="0" i="0" u="none" strike="noStrike">
                          <a:solidFill>
                            <a:srgbClr val="FBF7F1"/>
                          </a:solidFill>
                          <a:latin typeface="210 OmniGothic 050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개발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고객</a:t>
                      </a:r>
                      <a:r>
                        <a:rPr lang="en-US" sz="1600" b="0" i="0" u="none" strike="noStrike">
                          <a:solidFill>
                            <a:srgbClr val="FBF7F1"/>
                          </a:solidFill>
                          <a:latin typeface="210 OmniGothic 050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테스트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투자</a:t>
                      </a:r>
                      <a:r>
                        <a:rPr lang="en-US" sz="1600" b="0" i="0" u="none" strike="noStrike">
                          <a:solidFill>
                            <a:srgbClr val="FBF7F1"/>
                          </a:solidFill>
                          <a:latin typeface="210 OmniGothic 050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유치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마케팅</a:t>
                      </a:r>
                      <a:r>
                        <a:rPr lang="en-US" sz="1600" b="0" i="0" u="none" strike="noStrike">
                          <a:solidFill>
                            <a:srgbClr val="FBF7F1"/>
                          </a:solidFill>
                          <a:latin typeface="210 OmniGothic 050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홍보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서비스</a:t>
                      </a:r>
                      <a:r>
                        <a:rPr lang="en-US" sz="1600" b="0" i="0" u="none" strike="noStrike">
                          <a:solidFill>
                            <a:srgbClr val="FBF7F1"/>
                          </a:solidFill>
                          <a:latin typeface="210 OmniGothic 050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FBF7F1"/>
                          </a:solidFill>
                          <a:ea typeface="210 OmniGothic 050"/>
                        </a:rPr>
                        <a:t>체계화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1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0" y="9271000"/>
            <a:ext cx="9525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9271000"/>
            <a:ext cx="952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600" y="2514600"/>
            <a:ext cx="2197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600" y="3149600"/>
            <a:ext cx="3378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822700"/>
            <a:ext cx="2197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4483100"/>
            <a:ext cx="2374900" cy="31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100" y="5130800"/>
            <a:ext cx="13335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5803900"/>
            <a:ext cx="13335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6464300"/>
            <a:ext cx="24384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6200" y="7137400"/>
            <a:ext cx="3048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42700" y="7785100"/>
            <a:ext cx="34290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4200" y="8445500"/>
            <a:ext cx="3429000" cy="317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07.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사업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추진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계획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45900" y="9207500"/>
            <a:ext cx="1447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계획된</a:t>
            </a:r>
            <a:r>
              <a:rPr lang="en-US" sz="1400" b="0" i="0" u="none" strike="noStrike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작업량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1500" y="9207500"/>
            <a:ext cx="1714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현재까지의</a:t>
            </a:r>
            <a:r>
              <a:rPr lang="en-US" sz="1400" b="0" i="0" u="none" strike="noStrike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작업량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29000" y="25908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3238500"/>
            <a:ext cx="3327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26100" y="38862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43700" y="4546600"/>
            <a:ext cx="2324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72400" y="5219700"/>
            <a:ext cx="1346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04300" y="5880100"/>
            <a:ext cx="1358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04300" y="6540500"/>
            <a:ext cx="24638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23500" y="7213600"/>
            <a:ext cx="3073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42700" y="786130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71500" y="852170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Professional matching service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Medium"/>
              </a:rPr>
              <a:t>Miri company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678</Words>
  <Application>Microsoft Office PowerPoint</Application>
  <PresentationFormat>사용자 지정</PresentationFormat>
  <Paragraphs>181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6" baseType="lpstr">
      <vt:lpstr>Roboto Medium</vt:lpstr>
      <vt:lpstr>Pretendard Regular</vt:lpstr>
      <vt:lpstr>Pretendard Medium</vt:lpstr>
      <vt:lpstr>Pretendard SemiBold</vt:lpstr>
      <vt:lpstr>Bebas</vt:lpstr>
      <vt:lpstr>맑은 고딕</vt:lpstr>
      <vt:lpstr>210 OmniGothic 030</vt:lpstr>
      <vt:lpstr>Calibri</vt:lpstr>
      <vt:lpstr>Arial</vt:lpstr>
      <vt:lpstr>THEFACESHOP INKLIPQUID</vt:lpstr>
      <vt:lpstr>210 OmniGothic 040</vt:lpstr>
      <vt:lpstr>Roboto Light</vt:lpstr>
      <vt:lpstr>Roboto</vt:lpstr>
      <vt:lpstr>Pretendard Bold</vt:lpstr>
      <vt:lpstr>210 OmniGothic 050</vt:lpstr>
      <vt:lpstr>Montserrat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PC06-09</cp:lastModifiedBy>
  <cp:revision>5</cp:revision>
  <dcterms:created xsi:type="dcterms:W3CDTF">2006-08-16T00:00:00Z</dcterms:created>
  <dcterms:modified xsi:type="dcterms:W3CDTF">2025-01-08T09:03:26Z</dcterms:modified>
</cp:coreProperties>
</file>